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</p:embeddedFont>
    <p:embeddedFont>
      <p:font typeface="Libre Baskerville" panose="020F0502020204030204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85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Transformer Project Using DistilBERT-base-uncased with Fine-tuning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760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uses the Yelp Polarity dataset for sentiment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941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fine-tune DistilBERT, optimizing it for fast and accurate classification.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694"/>
            <a:ext cx="9004459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 of Training Results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0690" y="1798558"/>
            <a:ext cx="915352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 The registered request from the Trainer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0690" y="2341959"/>
            <a:ext cx="915352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We retrieve the training log containing all the values ​​the model learned.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0690" y="2885361"/>
            <a:ext cx="915352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We then convert this log to a DataFrame (table) so we can work on it and display it.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0690" y="3428762"/>
            <a:ext cx="915352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 Draw a Training Loss Curve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0690" y="3972163"/>
            <a:ext cx="915352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We only keep records that contain a loss value.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0690" y="4515564"/>
            <a:ext cx="915352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We draw a line that shows how the loss decreases as training progresses.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0690" y="5058966"/>
            <a:ext cx="915352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 Draw an accuracy curve on the validation data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0690" y="5602367"/>
            <a:ext cx="915352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The exact same idea, but this time we draw an accuracy curve on the validation data.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0690" y="6145768"/>
            <a:ext cx="915352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We see how the model's accuracy improves on data it hasn't seen before.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40" y="1847374"/>
            <a:ext cx="3425071" cy="2166223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40" y="4258032"/>
            <a:ext cx="3425071" cy="271986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0690" y="7466767"/>
            <a:ext cx="1310901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462" y="536615"/>
            <a:ext cx="5352217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Strategy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9462" y="1439108"/>
            <a:ext cx="77778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-&gt; Save the model and tokenizer :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169462" y="1970842"/>
            <a:ext cx="77778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After we finish training, we save the model and tokenizer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69462" y="2502575"/>
            <a:ext cx="77778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So, we can use them later without retraining.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9462" y="3034308"/>
            <a:ext cx="77778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-&gt;  Sentiment Prediction Function :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9462" y="3566041"/>
            <a:ext cx="77778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This function takes a sentence from the user.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69462" y="4097774"/>
            <a:ext cx="77778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The model generates a result, determining the class (negative or positive).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9462" y="4629507"/>
            <a:ext cx="7777877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Then we return "Positive" or "Negative" based on the highest percentage using argmax.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169462" y="5473422"/>
            <a:ext cx="77778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-&gt; User Interface Using Gradio :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69462" y="6005155"/>
            <a:ext cx="77778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Here, we created a simple interface using the </a:t>
            </a: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Gradio</a:t>
            </a: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library so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169462" y="6536888"/>
            <a:ext cx="7777877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• the user can enter a comment and the form will respond to it whether it's positive or negative. 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169462" y="7380803"/>
            <a:ext cx="77778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ument_5832408207481379787">
            <a:hlinkClick r:id="" action="ppaction://media"/>
            <a:extLst>
              <a:ext uri="{FF2B5EF4-FFF2-40B4-BE49-F238E27FC236}">
                <a16:creationId xmlns:a16="http://schemas.microsoft.com/office/drawing/2014/main" id="{A540AE8F-3B8A-8A95-41A2-F3E4A7A520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901" y="287676"/>
            <a:ext cx="13777645" cy="72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79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 for Your Attention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57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Prepared By: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55115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Dina Kamal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08396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Radwa Salah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167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Salma Ahmed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4957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Mariam Beshoi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68237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Mariam Mohammed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21518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Nada Mansour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74798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Doaa Hazem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848" y="641509"/>
            <a:ext cx="12768739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🔷</a:t>
            </a:r>
            <a:r>
              <a:rPr lang="en-US" sz="38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Introduction: The Power of  sentiment analysis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4848" y="1546503"/>
            <a:ext cx="4892278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684848" y="2451497"/>
            <a:ext cx="417611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910D0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Why sentiment analysis matters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84848" y="3050738"/>
            <a:ext cx="899624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It helps businesses understand customer opinions and improve services.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684848" y="3649980"/>
            <a:ext cx="1300817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900" b="1" dirty="0">
                <a:solidFill>
                  <a:srgbClr val="910D0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in text classification</a:t>
            </a:r>
            <a:r>
              <a:rPr lang="en-US" sz="1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
Dealing with informal language, sarcasm, and short texts can reduce accuracy using traditional methods.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84848" y="4554974"/>
            <a:ext cx="13260705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910D0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Yelp reviews as data</a:t>
            </a:r>
            <a:r>
              <a:rPr lang="en-US" sz="1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
These reviews are a real-world, noisy dataset that reflect genuine customer opinions — perfect for testing classification models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84848" y="5765721"/>
            <a:ext cx="263330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910D0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Why Transformers?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684848" y="6364962"/>
            <a:ext cx="13260705" cy="1223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Transformer-based models like DistilBERT achieve high accuracy in classifying text by capturing deeper contextual meaning, outperforming older approaches like RNNs</a:t>
            </a:r>
            <a:r>
              <a:rPr lang="en-US" sz="1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
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2643"/>
            <a:ext cx="11760160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💡</a:t>
            </a: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5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Transformers Shine in sentment analysis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208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Context Across the Entire Sentence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630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Self-Attention Mechanism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05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Highly Parallelizable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474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Pretrained Knowledge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896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Fine-Tuning Flexibility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318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Works Well on Noisy Text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740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Better Performance with Less Data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4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DistilBERT?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6867"/>
            <a:ext cx="13042821" cy="4278273"/>
          </a:xfrm>
          <a:prstGeom prst="roundRect">
            <a:avLst>
              <a:gd name="adj" fmla="val 22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564487"/>
            <a:ext cx="13027581" cy="6417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224" y="2708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BERT limitations: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45824" y="2708196"/>
            <a:ext cx="2948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DistilBERT benefits: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01410" y="3206234"/>
            <a:ext cx="13027581" cy="36212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28224" y="328183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 Size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Requires significant resources.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371272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Slow Inference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Poor performance for real-time applications.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3281839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Efficiency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DistilBERT reduces parameters and computation by 60%, ideal for resource-limited environments.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5824" y="443853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Accuracy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Retains 97% of BERT's performance for NLP tasks.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523232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Pretrained Model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Trained on a large text corpus, allowing easy fine-tuning for specific tasks.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602611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Ease of Use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Seamless integration with Hugging Face for quick model fine-tuning.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062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699" y="1959650"/>
            <a:ext cx="8157210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Text Cleaning Process Before Using Distil-BERT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449699" y="2553772"/>
            <a:ext cx="6801326" cy="3461742"/>
          </a:xfrm>
          <a:prstGeom prst="roundRect">
            <a:avLst>
              <a:gd name="adj" fmla="val 155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85788" y="2689860"/>
            <a:ext cx="197381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Motivation for Cleaning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85788" y="2967633"/>
            <a:ext cx="652914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dataset contains raw text reviews collected from users.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85788" y="3218021"/>
            <a:ext cx="652914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reviews include unwanted newline characters (</a:t>
            </a:r>
            <a:r>
              <a:rPr lang="en-US" sz="100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\n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00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\\n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), excessive spaces, and escaped quotes (</a:t>
            </a:r>
            <a:r>
              <a:rPr lang="en-US" sz="100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\"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5788" y="3468410"/>
            <a:ext cx="652914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 duplicates: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85788" y="3750945"/>
            <a:ext cx="652914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Dropped duplicate reviews to avoid biased training        and reduce noise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85788" y="4033480"/>
            <a:ext cx="652914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goal of cleaning is to ensure a consistent and readable format without removing useful information.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7379494" y="2553772"/>
            <a:ext cx="6801326" cy="3461742"/>
          </a:xfrm>
          <a:prstGeom prst="roundRect">
            <a:avLst>
              <a:gd name="adj" fmla="val 155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515582" y="2689860"/>
            <a:ext cx="1606272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Cleaning Steps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15582" y="2967633"/>
            <a:ext cx="652914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applied a minimal but effective cleaning function:</a:t>
            </a:r>
            <a:endParaRPr lang="en-US" sz="10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582" y="3317677"/>
            <a:ext cx="4497467" cy="1959531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582" y="5421749"/>
            <a:ext cx="5188268" cy="457676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449699" y="6143982"/>
            <a:ext cx="13731002" cy="1757005"/>
          </a:xfrm>
          <a:prstGeom prst="roundRect">
            <a:avLst>
              <a:gd name="adj" fmla="val 30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2"/>
          <p:cNvSpPr/>
          <p:nvPr/>
        </p:nvSpPr>
        <p:spPr>
          <a:xfrm>
            <a:off x="585788" y="6280071"/>
            <a:ext cx="3723561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Not Remove Punctuation or Stopwords?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585788" y="6557843"/>
            <a:ext cx="134588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Since we're using </a:t>
            </a:r>
            <a:r>
              <a:rPr lang="en-US" sz="1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Distil-BERT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 advanced Transformer-based model, </a:t>
            </a:r>
            <a:r>
              <a:rPr lang="en-US" sz="1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preserve punctuation and stopwords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000" dirty="0"/>
          </a:p>
        </p:txBody>
      </p:sp>
      <p:sp>
        <p:nvSpPr>
          <p:cNvPr id="19" name="Text 14"/>
          <p:cNvSpPr/>
          <p:nvPr/>
        </p:nvSpPr>
        <p:spPr>
          <a:xfrm>
            <a:off x="585788" y="6808232"/>
            <a:ext cx="134588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Distil-BERT’s tokenizer (WordPiece) is designed to:</a:t>
            </a:r>
            <a:endParaRPr lang="en-US" sz="1000" dirty="0"/>
          </a:p>
        </p:txBody>
      </p:sp>
      <p:sp>
        <p:nvSpPr>
          <p:cNvPr id="20" name="Text 15"/>
          <p:cNvSpPr/>
          <p:nvPr/>
        </p:nvSpPr>
        <p:spPr>
          <a:xfrm>
            <a:off x="585788" y="7058620"/>
            <a:ext cx="134588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context from the full sentence.</a:t>
            </a:r>
            <a:endParaRPr lang="en-US" sz="1000" dirty="0"/>
          </a:p>
        </p:txBody>
      </p:sp>
      <p:sp>
        <p:nvSpPr>
          <p:cNvPr id="21" name="Text 16"/>
          <p:cNvSpPr/>
          <p:nvPr/>
        </p:nvSpPr>
        <p:spPr>
          <a:xfrm>
            <a:off x="585788" y="7309009"/>
            <a:ext cx="134588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punctuation to detect tone, sentence structure, and emphasis.</a:t>
            </a:r>
            <a:endParaRPr lang="en-US" sz="1000" dirty="0"/>
          </a:p>
        </p:txBody>
      </p:sp>
      <p:sp>
        <p:nvSpPr>
          <p:cNvPr id="22" name="Text 17"/>
          <p:cNvSpPr/>
          <p:nvPr/>
        </p:nvSpPr>
        <p:spPr>
          <a:xfrm>
            <a:off x="585788" y="7559397"/>
            <a:ext cx="134588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Benefit from stopwords, as they help maintain grammatical meaning.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723" y="632817"/>
            <a:ext cx="8611076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Tokenization Process in DistilBERT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9723" y="1660803"/>
            <a:ext cx="230814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Preparation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9723" y="2129076"/>
            <a:ext cx="4152662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Converts raw Pandas DataFrames into </a:t>
            </a:r>
            <a:r>
              <a:rPr lang="en-US" sz="140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Dataset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objects.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9723" y="2785467"/>
            <a:ext cx="415266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Required to use Hugging Face tokenizers and training pipeline.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245775" y="1660803"/>
            <a:ext cx="312884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Pretrained Tokenizer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45775" y="2129076"/>
            <a:ext cx="415266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Loads DistilBERT tokenizer (uncased version).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245775" y="2485430"/>
            <a:ext cx="415266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Based on WordPiece subword algorithm.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245775" y="2841784"/>
            <a:ext cx="415266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Ensures compatibility with the pretrained DistilBERT model.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851827" y="1660803"/>
            <a:ext cx="36179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Apply Tokenization to Datasets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125908" y="2151936"/>
            <a:ext cx="3878580" cy="1169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Tokenization transforms raw text into token IDs and attention masks. We ensure consistency by padding and truncating to a fixed max length of 256."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9851827" y="2151936"/>
            <a:ext cx="22860" cy="116967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39723" y="3732848"/>
            <a:ext cx="133509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 Cleanup for Model Training: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39723" y="4230886"/>
            <a:ext cx="1335095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Hugging Face </a:t>
            </a:r>
            <a:r>
              <a:rPr lang="en-US" sz="140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Trainer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expects </a:t>
            </a:r>
            <a:r>
              <a:rPr lang="en-US" sz="140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labels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column.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39723" y="4736544"/>
            <a:ext cx="133509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 Raw Text Column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39723" y="5234583"/>
            <a:ext cx="133509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After tokenization, raw text is no longer needed.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39723" y="5590937"/>
            <a:ext cx="133509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Keeps dataset clean and efficient for training.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913805" y="6294596"/>
            <a:ext cx="13076873" cy="1096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Finally, We prepare our data by converting it to Hugging Face format, tokenize it using the DistilBERT tokenizer with fixed-length inputs, and finally clean up the dataset by renaming and removing unused columns to make it ready for model training.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639723" y="6088975"/>
            <a:ext cx="22860" cy="1507808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Measures the overall correctness of the model’s predictions.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Focuses on the proportion of true positives among positive predictions.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Recall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Captures the ability to find all relevant positive samples.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Balances precision and recall to provide a single performance measure.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61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3203853"/>
            <a:ext cx="9307354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Setup and Process (Part 1)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330" y="4175522"/>
            <a:ext cx="4246602" cy="2906911"/>
          </a:xfrm>
          <a:prstGeom prst="roundRect">
            <a:avLst>
              <a:gd name="adj" fmla="val 303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52976" y="4393168"/>
            <a:ext cx="275272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Parameters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2976" y="4847392"/>
            <a:ext cx="3811310" cy="2017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Evaluation strategy &amp; Saving strategy &amp; Logging strategy : Epoch
- Logging directory: ./logs
- Load best model at end: True
- Metric for best model: Accuracy
- Precision: FP16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1958" y="4175522"/>
            <a:ext cx="4246602" cy="2906911"/>
          </a:xfrm>
          <a:prstGeom prst="roundRect">
            <a:avLst>
              <a:gd name="adj" fmla="val 303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09605" y="439316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Loss Function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09605" y="4847392"/>
            <a:ext cx="3811310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cross-entropy loss to optimize the model for binary sentiment classification.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48587" y="4175522"/>
            <a:ext cx="4246602" cy="2906911"/>
          </a:xfrm>
          <a:prstGeom prst="roundRect">
            <a:avLst>
              <a:gd name="adj" fmla="val 303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233" y="439316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Optimizer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66233" y="4847392"/>
            <a:ext cx="381131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AdamW optimizer with weight decay to avoid overfitting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5330" y="7318772"/>
            <a:ext cx="131597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9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445" y="3234690"/>
            <a:ext cx="9015174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Setup and Process (Part 2)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5445" y="4166830"/>
            <a:ext cx="453390" cy="453390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80990" y="4204573"/>
            <a:ext cx="302300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60289" y="4236006"/>
            <a:ext cx="2640330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Parameters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60289" y="4671774"/>
            <a:ext cx="3583662" cy="161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Output directory: ./results
- Number of training epochs: 6
- Training batch size: 16 per device
- Evaluation batch size: 64 per device
- Report to: None 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195887" y="4166830"/>
            <a:ext cx="453390" cy="453390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271433" y="4204573"/>
            <a:ext cx="302300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850731" y="4236006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850731" y="4671774"/>
            <a:ext cx="3583662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Evaluated after each epoch to monitor overfitting and accuracy.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86330" y="4166830"/>
            <a:ext cx="453390" cy="453390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761875" y="4204573"/>
            <a:ext cx="302300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0341173" y="4236006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Early Stopping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41173" y="4671774"/>
            <a:ext cx="3583662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Stopped training early if performance plateaued to save resources.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5445" y="6686907"/>
            <a:ext cx="453390" cy="453390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80990" y="6724650"/>
            <a:ext cx="302300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360289" y="675608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Learning Rate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360289" y="7191851"/>
            <a:ext cx="1256466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a warmup then linear decay schedule starting at 5e-5.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1045</Words>
  <Application>Microsoft Office PowerPoint</Application>
  <PresentationFormat>Custom</PresentationFormat>
  <Paragraphs>129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Libre Baskerville</vt:lpstr>
      <vt:lpstr>DM Sans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دينا كمال انور خليل</cp:lastModifiedBy>
  <cp:revision>2</cp:revision>
  <dcterms:created xsi:type="dcterms:W3CDTF">2025-05-09T11:26:13Z</dcterms:created>
  <dcterms:modified xsi:type="dcterms:W3CDTF">2025-05-09T11:28:45Z</dcterms:modified>
</cp:coreProperties>
</file>